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758" r:id="rId2"/>
    <p:sldMasterId id="2147483771" r:id="rId3"/>
    <p:sldMasterId id="2147483783" r:id="rId4"/>
  </p:sldMasterIdLst>
  <p:notesMasterIdLst>
    <p:notesMasterId r:id="rId21"/>
  </p:notesMasterIdLst>
  <p:handoutMasterIdLst>
    <p:handoutMasterId r:id="rId22"/>
  </p:handoutMasterIdLst>
  <p:sldIdLst>
    <p:sldId id="287" r:id="rId5"/>
    <p:sldId id="264" r:id="rId6"/>
    <p:sldId id="288" r:id="rId7"/>
    <p:sldId id="289" r:id="rId8"/>
    <p:sldId id="290" r:id="rId9"/>
    <p:sldId id="272" r:id="rId10"/>
    <p:sldId id="271" r:id="rId11"/>
    <p:sldId id="273" r:id="rId12"/>
    <p:sldId id="274" r:id="rId13"/>
    <p:sldId id="261" r:id="rId14"/>
    <p:sldId id="260" r:id="rId15"/>
    <p:sldId id="268" r:id="rId16"/>
    <p:sldId id="262" r:id="rId17"/>
    <p:sldId id="266" r:id="rId18"/>
    <p:sldId id="276" r:id="rId19"/>
    <p:sldId id="263" r:id="rId2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474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52" autoAdjust="0"/>
    <p:restoredTop sz="96086" autoAdjust="0"/>
  </p:normalViewPr>
  <p:slideViewPr>
    <p:cSldViewPr>
      <p:cViewPr varScale="1">
        <p:scale>
          <a:sx n="102" d="100"/>
          <a:sy n="102" d="100"/>
        </p:scale>
        <p:origin x="121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322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79811"/>
          </a:xfrm>
          <a:prstGeom prst="rect">
            <a:avLst/>
          </a:prstGeom>
        </p:spPr>
        <p:txBody>
          <a:bodyPr vert="horz" lIns="96431" tIns="48215" rIns="96431" bIns="48215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 sz="1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79811"/>
          </a:xfrm>
          <a:prstGeom prst="rect">
            <a:avLst/>
          </a:prstGeom>
        </p:spPr>
        <p:txBody>
          <a:bodyPr vert="horz" lIns="96431" tIns="48215" rIns="96431" bIns="48215" rtlCol="0"/>
          <a:lstStyle>
            <a:lvl1pPr algn="r">
              <a:defRPr sz="1200" smtClean="0"/>
            </a:lvl1pPr>
          </a:lstStyle>
          <a:p>
            <a:pPr>
              <a:defRPr/>
            </a:pPr>
            <a:r>
              <a:rPr lang="en-US" sz="1000"/>
              <a:t>11/14/2021 am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730"/>
            <a:ext cx="3169920" cy="479810"/>
          </a:xfrm>
          <a:prstGeom prst="rect">
            <a:avLst/>
          </a:prstGeom>
        </p:spPr>
        <p:txBody>
          <a:bodyPr vert="horz" lIns="96431" tIns="48215" rIns="96431" bIns="48215" rtlCol="0" anchor="b"/>
          <a:lstStyle>
            <a:lvl1pPr algn="l">
              <a:defRPr sz="1200" smtClean="0"/>
            </a:lvl1pPr>
          </a:lstStyle>
          <a:p>
            <a:pPr>
              <a:defRPr/>
            </a:pPr>
            <a:r>
              <a:rPr lang="en-US" sz="1000"/>
              <a:t>Micky Galloway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730"/>
            <a:ext cx="3169920" cy="479810"/>
          </a:xfrm>
          <a:prstGeom prst="rect">
            <a:avLst/>
          </a:prstGeom>
        </p:spPr>
        <p:txBody>
          <a:bodyPr vert="horz" lIns="96431" tIns="48215" rIns="96431" bIns="48215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419CA40-12ED-4166-80C0-383F32E92549}" type="slidenum">
              <a:rPr lang="en-US" sz="1000"/>
              <a:pPr>
                <a:defRPr/>
              </a:pPr>
              <a:t>‹#›</a:t>
            </a:fld>
            <a:endParaRPr lang="en-US" sz="1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426" cy="481370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4128" y="0"/>
            <a:ext cx="3169425" cy="481370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r">
              <a:defRPr sz="1200"/>
            </a:lvl1pPr>
          </a:lstStyle>
          <a:p>
            <a:r>
              <a:rPr lang="en-US"/>
              <a:t>11/14/2021 am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31" tIns="47265" rIns="94531" bIns="472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027" y="4620496"/>
            <a:ext cx="5853148" cy="3780555"/>
          </a:xfrm>
          <a:prstGeom prst="rect">
            <a:avLst/>
          </a:prstGeom>
        </p:spPr>
        <p:txBody>
          <a:bodyPr vert="horz" lIns="94531" tIns="47265" rIns="94531" bIns="472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831"/>
            <a:ext cx="3169426" cy="481370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l">
              <a:defRPr sz="1200"/>
            </a:lvl1pPr>
          </a:lstStyle>
          <a:p>
            <a:r>
              <a:rPr lang="en-US"/>
              <a:t>Micky Galloway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4128" y="9119831"/>
            <a:ext cx="3169425" cy="481370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r">
              <a:defRPr sz="1200"/>
            </a:lvl1pPr>
          </a:lstStyle>
          <a:p>
            <a:fld id="{424BD50B-C68A-4B9A-A413-EC92EA927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39925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30B1A-9218-41EE-BB38-D32E2EDF9E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3BDBB-2984-4B69-BD34-D2846C3658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23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30B1A-9218-41EE-BB38-D32E2EDF9E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3BDBB-2984-4B69-BD34-D2846C3658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85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30B1A-9218-41EE-BB38-D32E2EDF9E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3BDBB-2984-4B69-BD34-D2846C3658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84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3570784-924D-4A9C-9B82-046B5BBFC3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85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EF85B-6A8D-461E-A530-B6A657757A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36321"/>
      </p:ext>
    </p:extLst>
  </p:cSld>
  <p:clrMapOvr>
    <a:masterClrMapping/>
  </p:clrMapOvr>
  <p:transition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D297B-C8B8-41FB-9670-D9F4DCD37D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71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4D190-C34C-45FA-ACAD-D049587565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494564"/>
      </p:ext>
    </p:extLst>
  </p:cSld>
  <p:clrMapOvr>
    <a:masterClrMapping/>
  </p:clrMapOvr>
  <p:transition spd="slow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95CB5-0AA5-41CE-BCE9-392EFE6307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497483"/>
      </p:ext>
    </p:extLst>
  </p:cSld>
  <p:clrMapOvr>
    <a:masterClrMapping/>
  </p:clrMapOvr>
  <p:transition spd="slow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88543-B1A1-4F3A-877B-FA6FD2106D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82318"/>
      </p:ext>
    </p:extLst>
  </p:cSld>
  <p:clrMapOvr>
    <a:masterClrMapping/>
  </p:clrMapOvr>
  <p:transition spd="slow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27754-248F-409E-9422-8F6B8D43DA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99997"/>
      </p:ext>
    </p:extLst>
  </p:cSld>
  <p:clrMapOvr>
    <a:masterClrMapping/>
  </p:clrMapOvr>
  <p:transition spd="slow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BC454-1983-48AF-9E5B-D575AA71EA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56027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30B1A-9218-41EE-BB38-D32E2EDF9E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3BDBB-2984-4B69-BD34-D2846C3658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8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240FC-B1C4-4CAD-A0B8-9ACABB35F1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28169"/>
      </p:ext>
    </p:extLst>
  </p:cSld>
  <p:clrMapOvr>
    <a:masterClrMapping/>
  </p:clrMapOvr>
  <p:transition spd="slow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719DD-6CCC-4152-85EE-E56CF509CC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029629"/>
      </p:ext>
    </p:extLst>
  </p:cSld>
  <p:clrMapOvr>
    <a:masterClrMapping/>
  </p:clrMapOvr>
  <p:transition spd="slow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9C29D-E7F7-491F-AD30-A48A6C48C4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380442"/>
      </p:ext>
    </p:extLst>
  </p:cSld>
  <p:clrMapOvr>
    <a:masterClrMapping/>
  </p:clrMapOvr>
  <p:transition spd="slow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EE89D4-2C14-4AD1-B91C-E3504DD743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5C880A-755F-47D6-B9F7-B4EC6A7E2B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DF9403-C51C-4611-8982-26823187FF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378FD4-C435-44E9-A0B8-8C86E2791B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42897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4A4452-011F-429A-9B3D-E26DE89597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48324C-D290-4F62-9A3C-5C5A3EC83B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8A1CC9-AA7D-49D3-AF6F-0D60D8B799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C4F454-1E6A-499A-AA7E-2619356392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51599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33D0E9-E5E7-4D9A-8B24-E15758FA4C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FF75E2-6D5E-4F81-8B7E-9CBAA637A6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5CC1C1-7331-4ABA-93ED-AB421A76A0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53969A-D852-420B-808B-1754F72F9A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74190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DE025A-80A0-4BF5-8CE4-5ACEAA9F55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A87450-8A96-4DB6-8512-56E88DB178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6C8502-BEAD-4DD0-8123-1564CEB57F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BC01D2-8659-494D-A412-BC8D88FC54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66069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35E3DC2-ADA7-4C7E-AAAA-4F82E5C7E0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0998C77-51D8-4D3E-B41C-0A858DB0B2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7BA49DF-7DF7-41ED-B8D7-BE38FAB574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303DD7-C8F1-4D27-AE5D-CD2462ED48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50419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FF4FA37-33EA-412C-8185-95E7965A44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9099E8E-19E9-482F-BD81-FD4FC829D2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9E8F286-CEC4-438F-8531-35B5C8397B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93DF3E-C7E8-4C5C-8552-0854B996DF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65299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F775B51-2BFC-46A6-A062-8B42C89F61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8818EF6-6B75-41A7-9F00-FCE6ACC7BD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CD20702-3ABB-450A-9EBB-002152F1C9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2063E4-1B8F-4AE6-AF10-515DE1580C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6471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30B1A-9218-41EE-BB38-D32E2EDF9E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3BDBB-2984-4B69-BD34-D2846C3658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68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666DC2-3539-4C55-8C4B-7A589504F5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DF7D36-89B0-4275-92A5-7FF24B1A09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DED697-EE48-4D4A-85B7-52F5382AB1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C8FFFF-16BE-4BB2-B882-517C528490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4900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425046-BBE2-4895-92CA-E3F43A0E1B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FF9F23-7A23-46C2-A439-47E7735207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9BBD10-4C75-4223-A280-E0F6D053B9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C8B392-6FB9-479A-BDD4-FC4CD2FA42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8103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B7EE9C-0041-40FD-8B87-B5EDCC81A7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D9CB70-773A-48FE-B493-0E13A297CA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D88D9B-0AC1-4BB5-9AF6-51C7602CA4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D9A9BF-1D0A-4F4C-ABF4-0F4B577C4D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8796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6FE7CA-9AE4-45D8-AD09-6BDADA8267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3A56BD2-3C01-4167-B963-684CE27E8C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039F3BF-0D08-4257-9EB3-765F89DB4A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ADAAE6-B0D8-4806-9CED-BD6E500868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38402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427D3EF-4A6E-489A-9652-4767084B231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58377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674B8-EB99-4C29-B338-97AEA64CE10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8831205"/>
      </p:ext>
    </p:extLst>
  </p:cSld>
  <p:clrMapOvr>
    <a:masterClrMapping/>
  </p:clrMapOvr>
  <p:transition spd="slow"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D2C340C7-EDAD-4175-8383-1853581E420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2277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6777C-83C8-4051-813D-2763579B85C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0975125"/>
      </p:ext>
    </p:extLst>
  </p:cSld>
  <p:clrMapOvr>
    <a:masterClrMapping/>
  </p:clrMapOvr>
  <p:transition spd="slow"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03A40-272A-4E5A-BB1E-C209765663F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4827931"/>
      </p:ext>
    </p:extLst>
  </p:cSld>
  <p:clrMapOvr>
    <a:masterClrMapping/>
  </p:clrMapOvr>
  <p:transition spd="slow"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BB7AA-3501-40D6-B1AA-782E1B1147A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8647340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30B1A-9218-41EE-BB38-D32E2EDF9E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3BDBB-2984-4B69-BD34-D2846C3658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58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9212B8-D6A8-4396-9EF9-3FD22EB08EB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8495802"/>
      </p:ext>
    </p:extLst>
  </p:cSld>
  <p:clrMapOvr>
    <a:masterClrMapping/>
  </p:clrMapOvr>
  <p:transition spd="slow"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42A20D-4E8D-44EE-AD57-C0C68365C51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6137825"/>
      </p:ext>
    </p:extLst>
  </p:cSld>
  <p:clrMapOvr>
    <a:masterClrMapping/>
  </p:clrMapOvr>
  <p:transition spd="slow"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4264E882-6903-4647-856D-8DED9CC3460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6472818"/>
      </p:ext>
    </p:extLst>
  </p:cSld>
  <p:clrMapOvr>
    <a:masterClrMapping/>
  </p:clrMapOvr>
  <p:transition spd="slow"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D95AA-3127-4CDF-A047-74B67A9DFD5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1837146"/>
      </p:ext>
    </p:extLst>
  </p:cSld>
  <p:clrMapOvr>
    <a:masterClrMapping/>
  </p:clrMapOvr>
  <p:transition spd="slow"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6CF66-7E16-4E66-9AE8-D03109158CE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4164474"/>
      </p:ext>
    </p:extLst>
  </p:cSld>
  <p:clrMapOvr>
    <a:masterClrMapping/>
  </p:clrMapOvr>
  <p:transition spd="slow"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7FF15B3C-56DF-48D6-8082-795B69BBEA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5547A715-897F-4E85-9A2D-1FA3ADA08C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5E7DFB43-88FE-4137-9F2F-7D7829672F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CA53AD-7493-4E20-9DB1-8ED7079E9C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4813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30B1A-9218-41EE-BB38-D32E2EDF9E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3BDBB-2984-4B69-BD34-D2846C3658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1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30B1A-9218-41EE-BB38-D32E2EDF9E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3BDBB-2984-4B69-BD34-D2846C3658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33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30B1A-9218-41EE-BB38-D32E2EDF9E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3BDBB-2984-4B69-BD34-D2846C3658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38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30B1A-9218-41EE-BB38-D32E2EDF9E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3BDBB-2984-4B69-BD34-D2846C3658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04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30B1A-9218-41EE-BB38-D32E2EDF9E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3BDBB-2984-4B69-BD34-D2846C3658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38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0330B1A-9218-41EE-BB38-D32E2EDF9E2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11/13/2021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9A3BDBB-2984-4B69-BD34-D2846C36588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4326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0330B1A-9218-41EE-BB38-D32E2EDF9E2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11/13/2021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9A3BDBB-2984-4B69-BD34-D2846C36588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077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ransition spd="slow"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1" fontAlgn="base" hangingPunct="1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1" fontAlgn="base" hangingPunct="1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1" fontAlgn="base" hangingPunct="1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1" fontAlgn="base" hangingPunct="1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B42E516-CDD3-4966-98FA-E71E519FA0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2C23FDC-2A9A-4B8F-BA51-5243088F1D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20B1A51-4C2B-45DD-97B1-4669670DB62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9F876F7-5C27-40EB-8AFF-DB448C3035C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AE50073-9569-4488-A66B-45C02E421C2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1BD4AA7-EEBE-4A1C-A8DC-EB263646FA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9538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1BD4AA7-EEBE-4A1C-A8DC-EB263646FA3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34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p:transition spd="slow"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1" fontAlgn="base" hangingPunct="1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1" fontAlgn="base" hangingPunct="1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1" fontAlgn="base" hangingPunct="1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1" fontAlgn="base" hangingPunct="1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Exodus">
            <a:extLst>
              <a:ext uri="{FF2B5EF4-FFF2-40B4-BE49-F238E27FC236}">
                <a16:creationId xmlns:a16="http://schemas.microsoft.com/office/drawing/2014/main" id="{93A3C6D9-1CA3-49FF-9710-DA831002F588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97688"/>
          </a:xfrm>
          <a:noFill/>
        </p:spPr>
      </p:pic>
      <p:sp>
        <p:nvSpPr>
          <p:cNvPr id="3094" name="Rectangle 22">
            <a:extLst>
              <a:ext uri="{FF2B5EF4-FFF2-40B4-BE49-F238E27FC236}">
                <a16:creationId xmlns:a16="http://schemas.microsoft.com/office/drawing/2014/main" id="{C0BE510B-6824-4109-8175-93389E95FE6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chemeClr val="accent1">
                  <a:alpha val="30000"/>
                </a:schemeClr>
              </a:gs>
              <a:gs pos="100000">
                <a:schemeClr val="accent1">
                  <a:gamma/>
                  <a:shade val="46275"/>
                  <a:invGamma/>
                  <a:alpha val="30000"/>
                </a:schemeClr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Borderland Of The Kingdom</a:t>
            </a:r>
            <a:b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Mark 12:28-34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63585"/>
            <a:ext cx="7772400" cy="754053"/>
          </a:xfr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Fact Of The Borderland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447800"/>
            <a:ext cx="8686800" cy="3170099"/>
          </a:xfrm>
          <a:solidFill>
            <a:schemeClr val="bg1"/>
          </a:solidFill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600" u="sng" dirty="0"/>
              <a:t>Some who were not far from the kingdom</a:t>
            </a:r>
            <a:r>
              <a:rPr lang="en-US" dirty="0"/>
              <a:t>.</a:t>
            </a:r>
          </a:p>
          <a:p>
            <a:pPr eaLnBrk="1" hangingPunct="1">
              <a:defRPr/>
            </a:pPr>
            <a:r>
              <a:rPr lang="en-US" sz="3600" dirty="0"/>
              <a:t>Rich Young Ruler. Mark 10:21</a:t>
            </a:r>
          </a:p>
          <a:p>
            <a:pPr eaLnBrk="1" hangingPunct="1">
              <a:defRPr/>
            </a:pPr>
            <a:r>
              <a:rPr lang="en-US" sz="3600" dirty="0"/>
              <a:t>Joseph and Nicodemus. John 19:38ff</a:t>
            </a:r>
          </a:p>
          <a:p>
            <a:pPr eaLnBrk="1" hangingPunct="1">
              <a:defRPr/>
            </a:pPr>
            <a:r>
              <a:rPr lang="en-US" sz="3600" dirty="0"/>
              <a:t>Felix. Acts 24:25</a:t>
            </a:r>
          </a:p>
          <a:p>
            <a:pPr eaLnBrk="1" hangingPunct="1">
              <a:defRPr/>
            </a:pPr>
            <a:r>
              <a:rPr lang="en-US" sz="3600" dirty="0"/>
              <a:t>Agrippa. Acts 26:26-28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5A6941-FEED-4357-AB36-2204553E7A63}"/>
              </a:ext>
            </a:extLst>
          </p:cNvPr>
          <p:cNvSpPr txBox="1"/>
          <p:nvPr/>
        </p:nvSpPr>
        <p:spPr>
          <a:xfrm>
            <a:off x="471339" y="5106034"/>
            <a:ext cx="8244526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47688" marR="0" lvl="1" indent="-228600" algn="l" defTabSz="914400" rtl="0" eaLnBrk="1" fontAlgn="base" latinLnBrk="0" hangingPunct="1">
              <a:lnSpc>
                <a:spcPct val="100000"/>
              </a:lnSpc>
              <a:spcBef>
                <a:spcPts val="375"/>
              </a:spcBef>
              <a:spcAft>
                <a:spcPct val="0"/>
              </a:spcAft>
              <a:buClr>
                <a:srgbClr val="9FB8CD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erpetua"/>
                <a:ea typeface="+mn-ea"/>
                <a:cs typeface="+mn-cs"/>
              </a:rPr>
              <a:t>Many may be close, but close doesn’t count!</a:t>
            </a:r>
            <a:b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erpetua"/>
                <a:ea typeface="+mn-ea"/>
                <a:cs typeface="+mn-cs"/>
              </a:rPr>
            </a:br>
            <a:r>
              <a:rPr kumimoji="0" lang="en-US" sz="30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erpetua"/>
                <a:ea typeface="+mn-ea"/>
                <a:cs typeface="+mn-cs"/>
              </a:rPr>
              <a:t>John 21:8, </a:t>
            </a: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erpetua"/>
                <a:ea typeface="+mn-ea"/>
                <a:cs typeface="+mn-cs"/>
              </a:rPr>
              <a:t>“But the other disciples came in the little boat (for they were 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erpetua"/>
                <a:ea typeface="+mn-ea"/>
                <a:cs typeface="+mn-cs"/>
              </a:rPr>
              <a:t>not far </a:t>
            </a: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erpetua"/>
                <a:ea typeface="+mn-ea"/>
                <a:cs typeface="+mn-cs"/>
              </a:rPr>
              <a:t>from the land).” 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63585"/>
            <a:ext cx="7772400" cy="754053"/>
          </a:xfr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Fact Of The Borderland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524000"/>
            <a:ext cx="7924800" cy="5216813"/>
          </a:xfr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3600" i="1" dirty="0"/>
              <a:t>“Not far” </a:t>
            </a:r>
            <a:r>
              <a:rPr lang="en-US" sz="3600" dirty="0"/>
              <a:t>implies degrees; far, farther, farthest.</a:t>
            </a:r>
          </a:p>
          <a:p>
            <a:pPr eaLnBrk="1" hangingPunct="1">
              <a:defRPr/>
            </a:pPr>
            <a:r>
              <a:rPr lang="en-US" sz="3600" dirty="0"/>
              <a:t>Sin separates from God. Isaiah 59:1-2</a:t>
            </a:r>
          </a:p>
          <a:p>
            <a:pPr lvl="1" eaLnBrk="1" hangingPunct="1">
              <a:defRPr/>
            </a:pPr>
            <a:r>
              <a:rPr lang="en-US" sz="3600" dirty="0"/>
              <a:t>Some are farther away. Jeremiah 2:5; Matthew15:8</a:t>
            </a:r>
          </a:p>
          <a:p>
            <a:pPr lvl="1" eaLnBrk="1" hangingPunct="1">
              <a:defRPr/>
            </a:pPr>
            <a:r>
              <a:rPr lang="en-US" sz="3600" dirty="0"/>
              <a:t>Songs suggest such. “Jesus Is Calling”</a:t>
            </a:r>
          </a:p>
          <a:p>
            <a:pPr marL="593725" lvl="2" indent="0">
              <a:buNone/>
              <a:defRPr/>
            </a:pPr>
            <a:r>
              <a:rPr lang="en-US" sz="3200" i="1" dirty="0"/>
              <a:t>“Jesus is tenderly calling thee home –</a:t>
            </a:r>
          </a:p>
          <a:p>
            <a:pPr marL="593725" lvl="2" indent="0">
              <a:buNone/>
              <a:defRPr/>
            </a:pPr>
            <a:r>
              <a:rPr lang="en-US" sz="3200" i="1" dirty="0"/>
              <a:t>Calling today, calling today;</a:t>
            </a:r>
          </a:p>
          <a:p>
            <a:pPr marL="593725" lvl="2" indent="0">
              <a:buNone/>
              <a:defRPr/>
            </a:pPr>
            <a:r>
              <a:rPr lang="en-US" sz="3200" i="1" dirty="0"/>
              <a:t>Why from the sunshine of love wilt thou roam</a:t>
            </a:r>
          </a:p>
          <a:p>
            <a:pPr marL="593725" lvl="2" indent="0">
              <a:buNone/>
              <a:defRPr/>
            </a:pPr>
            <a:r>
              <a:rPr lang="en-US" sz="3200" i="1" dirty="0"/>
              <a:t>Farther and farther away?” 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63585"/>
            <a:ext cx="7772400" cy="754053"/>
          </a:xfrm>
          <a:noFill/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What Brought This Man Near?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3600986"/>
          </a:xfrm>
        </p:spPr>
        <p:txBody>
          <a:bodyPr>
            <a:spAutoFit/>
          </a:bodyPr>
          <a:lstStyle/>
          <a:p>
            <a:r>
              <a:rPr lang="en-US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 came to the right authority: </a:t>
            </a:r>
            <a:r>
              <a:rPr lang="en-US" sz="3200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Jesus</a:t>
            </a:r>
          </a:p>
          <a:p>
            <a:pPr lvl="1"/>
            <a:r>
              <a:rPr lang="en-US" sz="28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Matthew 7:29, cf. verse 21</a:t>
            </a:r>
          </a:p>
          <a:p>
            <a:r>
              <a:rPr lang="en-US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 read the right book: </a:t>
            </a:r>
            <a:r>
              <a:rPr lang="en-US" sz="3200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Scriptures</a:t>
            </a:r>
          </a:p>
          <a:p>
            <a:pPr lvl="1"/>
            <a:r>
              <a:rPr lang="en-US" sz="2800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Greatest commandment</a:t>
            </a:r>
            <a:r>
              <a:rPr lang="en-US" sz="28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… cf. John 5:39</a:t>
            </a:r>
          </a:p>
          <a:p>
            <a:r>
              <a:rPr lang="en-US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 understood the value of </a:t>
            </a:r>
            <a:r>
              <a:rPr lang="en-US" sz="3200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“Truth”</a:t>
            </a:r>
          </a:p>
          <a:p>
            <a:pPr lvl="1"/>
            <a:r>
              <a:rPr lang="en-US" sz="28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Mark 12:32, </a:t>
            </a:r>
            <a:r>
              <a:rPr lang="en-US" sz="2800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“Well, Master, thou hast said THE truth …” KJV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381000" y="5949904"/>
            <a:ext cx="2286000" cy="649188"/>
          </a:xfrm>
          <a:prstGeom prst="wedgeEllipseCallout">
            <a:avLst>
              <a:gd name="adj1" fmla="val 24413"/>
              <a:gd name="adj2" fmla="val -2024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2400" b="1" dirty="0"/>
              <a:t>Absolute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63585"/>
            <a:ext cx="7772400" cy="754053"/>
          </a:xfr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Meaning Of The Borderland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13516" y="1417638"/>
            <a:ext cx="8953500" cy="4909036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u="sng" dirty="0"/>
              <a:t>This man was different</a:t>
            </a:r>
            <a:r>
              <a:rPr lang="en-US" sz="3200" dirty="0"/>
              <a:t>.</a:t>
            </a:r>
          </a:p>
          <a:p>
            <a:pPr lvl="1" eaLnBrk="1" hangingPunct="1">
              <a:defRPr/>
            </a:pPr>
            <a:r>
              <a:rPr lang="en-US" sz="3200" dirty="0"/>
              <a:t>From the Pharisees. Matthew 23</a:t>
            </a:r>
          </a:p>
          <a:p>
            <a:pPr lvl="1" eaLnBrk="1" hangingPunct="1">
              <a:defRPr/>
            </a:pPr>
            <a:r>
              <a:rPr lang="en-US" sz="3200" dirty="0"/>
              <a:t>From the Sadducees. Matthew 22:23ff</a:t>
            </a:r>
          </a:p>
          <a:p>
            <a:pPr lvl="1" eaLnBrk="1" hangingPunct="1">
              <a:defRPr/>
            </a:pPr>
            <a:r>
              <a:rPr lang="en-US" sz="3200" dirty="0"/>
              <a:t>From the Publicans, Sinners, Multitudes. </a:t>
            </a:r>
          </a:p>
          <a:p>
            <a:pPr eaLnBrk="1" hangingPunct="1">
              <a:defRPr/>
            </a:pPr>
            <a:r>
              <a:rPr lang="en-US" sz="3200" u="sng" dirty="0"/>
              <a:t>This man had admirable characteristics</a:t>
            </a:r>
            <a:r>
              <a:rPr lang="en-US" sz="3200" dirty="0"/>
              <a:t>.</a:t>
            </a:r>
          </a:p>
          <a:p>
            <a:pPr lvl="1" eaLnBrk="1" hangingPunct="1">
              <a:defRPr/>
            </a:pPr>
            <a:r>
              <a:rPr lang="en-US" sz="3200" dirty="0"/>
              <a:t>Knowledge of God’s word. cf. John 6:44ff; </a:t>
            </a:r>
            <a:br>
              <a:rPr lang="en-US" sz="3200" dirty="0"/>
            </a:br>
            <a:r>
              <a:rPr lang="en-US" sz="3200" dirty="0"/>
              <a:t>Matthew 11:28ff</a:t>
            </a:r>
          </a:p>
          <a:p>
            <a:pPr lvl="1" eaLnBrk="1" hangingPunct="1">
              <a:defRPr/>
            </a:pPr>
            <a:r>
              <a:rPr lang="en-US" sz="3200" dirty="0"/>
              <a:t>Discerning mind. cf. 1 Samuel 15:22; Matthew 9:1-13</a:t>
            </a:r>
          </a:p>
          <a:p>
            <a:pPr lvl="1" eaLnBrk="1" hangingPunct="1">
              <a:defRPr/>
            </a:pPr>
            <a:r>
              <a:rPr lang="en-US" sz="3200" dirty="0"/>
              <a:t>Courage. Mark 12:32-33; cf. John 12:42ff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219200" y="6080125"/>
            <a:ext cx="6229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Close, but not close enough!!!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/>
      <p:bldP spid="1638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63585"/>
            <a:ext cx="7772400" cy="754053"/>
          </a:xfr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Meaning Of The Borderland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600200"/>
            <a:ext cx="8763000" cy="3252172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u="sng" dirty="0"/>
              <a:t>Many on the borderland</a:t>
            </a:r>
            <a:r>
              <a:rPr lang="en-US" sz="3200" dirty="0"/>
              <a:t>.</a:t>
            </a:r>
          </a:p>
          <a:p>
            <a:pPr lvl="1" eaLnBrk="1" hangingPunct="1">
              <a:defRPr/>
            </a:pPr>
            <a:r>
              <a:rPr lang="en-US" sz="3200" dirty="0"/>
              <a:t>Good habits, disposition.</a:t>
            </a:r>
          </a:p>
          <a:p>
            <a:pPr lvl="1" eaLnBrk="1" hangingPunct="1">
              <a:defRPr/>
            </a:pPr>
            <a:r>
              <a:rPr lang="en-US" sz="3200" dirty="0"/>
              <a:t>Good knowledge of Scripture.</a:t>
            </a:r>
          </a:p>
          <a:p>
            <a:pPr lvl="1" eaLnBrk="1" hangingPunct="1">
              <a:defRPr/>
            </a:pPr>
            <a:r>
              <a:rPr lang="en-US" sz="3200" dirty="0"/>
              <a:t>Defend the truth.</a:t>
            </a:r>
          </a:p>
          <a:p>
            <a:pPr lvl="1" eaLnBrk="1" hangingPunct="1">
              <a:defRPr/>
            </a:pPr>
            <a:r>
              <a:rPr lang="en-US" sz="3200" dirty="0"/>
              <a:t>Noble resolutions. “I intend one day to become a Christian.”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371600" y="5638800"/>
            <a:ext cx="6229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Close, but not close enough!!!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63585"/>
            <a:ext cx="7772400" cy="754053"/>
          </a:xfr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Tragedy Of The Borderland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600200"/>
            <a:ext cx="8686800" cy="4832092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dirty="0"/>
              <a:t>Emphasizes ritual over righteousness. </a:t>
            </a:r>
            <a:br>
              <a:rPr lang="en-US" sz="3200" dirty="0"/>
            </a:br>
            <a:r>
              <a:rPr lang="en-US" sz="3200" dirty="0"/>
              <a:t>Luke 18:9-14; Ephesians 4:22ff</a:t>
            </a:r>
          </a:p>
          <a:p>
            <a:pPr eaLnBrk="1" hangingPunct="1">
              <a:defRPr/>
            </a:pPr>
            <a:r>
              <a:rPr lang="en-US" sz="3200" dirty="0"/>
              <a:t>Stresses perception over redemption. </a:t>
            </a:r>
            <a:br>
              <a:rPr lang="en-US" sz="3200" dirty="0"/>
            </a:br>
            <a:r>
              <a:rPr lang="en-US" sz="3200" dirty="0"/>
              <a:t>2 Timothy 3:5; cf. Galatians 6:1</a:t>
            </a:r>
          </a:p>
          <a:p>
            <a:pPr eaLnBrk="1" hangingPunct="1">
              <a:defRPr/>
            </a:pPr>
            <a:r>
              <a:rPr lang="en-US" sz="3200" dirty="0"/>
              <a:t>Trusts family faithfulness over personal conversion. Matthew 3:8-9; cf. John 3:3; Matthew 18:3</a:t>
            </a:r>
          </a:p>
          <a:p>
            <a:pPr eaLnBrk="1" hangingPunct="1">
              <a:defRPr/>
            </a:pPr>
            <a:r>
              <a:rPr lang="en-US" sz="3200" dirty="0"/>
              <a:t>Content to belong rather than believe. </a:t>
            </a:r>
            <a:br>
              <a:rPr lang="en-US" sz="3200" dirty="0"/>
            </a:br>
            <a:r>
              <a:rPr lang="en-US" sz="3200" dirty="0"/>
              <a:t>1 Corinthians 1:21</a:t>
            </a:r>
          </a:p>
          <a:p>
            <a:pPr eaLnBrk="1" hangingPunct="1">
              <a:defRPr/>
            </a:pPr>
            <a:r>
              <a:rPr lang="en-US" sz="3200" dirty="0"/>
              <a:t>Gives a false sense of security. 1 Timothy 1:12ff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63585"/>
            <a:ext cx="7772400" cy="754053"/>
          </a:xfr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Tragedy Of The Borderland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0427" y="1600200"/>
            <a:ext cx="8382000" cy="2708434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dirty="0"/>
              <a:t>Difficult to convince the borderland resident. </a:t>
            </a:r>
            <a:br>
              <a:rPr lang="en-US" sz="3200" dirty="0"/>
            </a:br>
            <a:r>
              <a:rPr lang="en-US" sz="3200" dirty="0"/>
              <a:t>cf. Matthew 12:30</a:t>
            </a:r>
          </a:p>
          <a:p>
            <a:pPr eaLnBrk="1" hangingPunct="1">
              <a:defRPr/>
            </a:pPr>
            <a:r>
              <a:rPr lang="en-US" sz="3200" dirty="0"/>
              <a:t>Tragedy seen in death. cf. Revelation 13:14; Deuteronomy 34:1-5</a:t>
            </a:r>
          </a:p>
          <a:p>
            <a:pPr eaLnBrk="1" hangingPunct="1">
              <a:defRPr/>
            </a:pPr>
            <a:r>
              <a:rPr lang="en-US" sz="3200" dirty="0"/>
              <a:t>Tragedy seen in Judgment. Matthew 25:31ff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2F3644F-42CB-46D2-8493-FE3A6E4ED139}"/>
              </a:ext>
            </a:extLst>
          </p:cNvPr>
          <p:cNvSpPr/>
          <p:nvPr/>
        </p:nvSpPr>
        <p:spPr>
          <a:xfrm>
            <a:off x="1714500" y="4874389"/>
            <a:ext cx="5715000" cy="995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4000" b="1" dirty="0"/>
              <a:t>Almost But Lost!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2C9A6DE-2C27-48F2-B632-42505002BE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123" name="Picture 3" descr="Exodus">
            <a:extLst>
              <a:ext uri="{FF2B5EF4-FFF2-40B4-BE49-F238E27FC236}">
                <a16:creationId xmlns:a16="http://schemas.microsoft.com/office/drawing/2014/main" id="{8680BA3B-4BC9-47BA-87E9-1D5C4106FD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97688"/>
          </a:xfrm>
          <a:noFill/>
        </p:spPr>
      </p:pic>
      <p:sp>
        <p:nvSpPr>
          <p:cNvPr id="18437" name="AutoShape 5">
            <a:extLst>
              <a:ext uri="{FF2B5EF4-FFF2-40B4-BE49-F238E27FC236}">
                <a16:creationId xmlns:a16="http://schemas.microsoft.com/office/drawing/2014/main" id="{143714FA-6975-4090-A803-055EE7AF0A27}"/>
              </a:ext>
            </a:extLst>
          </p:cNvPr>
          <p:cNvSpPr>
            <a:spLocks/>
          </p:cNvSpPr>
          <p:nvPr/>
        </p:nvSpPr>
        <p:spPr bwMode="auto">
          <a:xfrm>
            <a:off x="4267200" y="4648200"/>
            <a:ext cx="1143000" cy="304800"/>
          </a:xfrm>
          <a:prstGeom prst="borderCallout2">
            <a:avLst>
              <a:gd name="adj1" fmla="val 37500"/>
              <a:gd name="adj2" fmla="val 108333"/>
              <a:gd name="adj3" fmla="val 37500"/>
              <a:gd name="adj4" fmla="val 109204"/>
              <a:gd name="adj5" fmla="val 217708"/>
              <a:gd name="adj6" fmla="val 1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Numbers 11:3</a:t>
            </a:r>
          </a:p>
        </p:txBody>
      </p:sp>
      <p:sp>
        <p:nvSpPr>
          <p:cNvPr id="18438" name="AutoShape 6">
            <a:extLst>
              <a:ext uri="{FF2B5EF4-FFF2-40B4-BE49-F238E27FC236}">
                <a16:creationId xmlns:a16="http://schemas.microsoft.com/office/drawing/2014/main" id="{7B581DD3-1255-486D-9D7E-10DC26DE8846}"/>
              </a:ext>
            </a:extLst>
          </p:cNvPr>
          <p:cNvSpPr>
            <a:spLocks/>
          </p:cNvSpPr>
          <p:nvPr/>
        </p:nvSpPr>
        <p:spPr bwMode="auto">
          <a:xfrm>
            <a:off x="6096000" y="5867400"/>
            <a:ext cx="1143000" cy="228600"/>
          </a:xfrm>
          <a:prstGeom prst="borderCallout2">
            <a:avLst>
              <a:gd name="adj1" fmla="val 25000"/>
              <a:gd name="adj2" fmla="val -8333"/>
              <a:gd name="adj3" fmla="val 25000"/>
              <a:gd name="adj4" fmla="val -12847"/>
              <a:gd name="adj5" fmla="val -289340"/>
              <a:gd name="adj6" fmla="val -250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Numbers 11:34</a:t>
            </a:r>
          </a:p>
        </p:txBody>
      </p:sp>
      <p:sp>
        <p:nvSpPr>
          <p:cNvPr id="18439" name="AutoShape 7">
            <a:extLst>
              <a:ext uri="{FF2B5EF4-FFF2-40B4-BE49-F238E27FC236}">
                <a16:creationId xmlns:a16="http://schemas.microsoft.com/office/drawing/2014/main" id="{A0111C9D-2BE5-4510-BD76-2E6F4B9F03D4}"/>
              </a:ext>
            </a:extLst>
          </p:cNvPr>
          <p:cNvSpPr>
            <a:spLocks/>
          </p:cNvSpPr>
          <p:nvPr/>
        </p:nvSpPr>
        <p:spPr bwMode="auto">
          <a:xfrm>
            <a:off x="4724400" y="3962400"/>
            <a:ext cx="1143000" cy="228601"/>
          </a:xfrm>
          <a:prstGeom prst="borderCallout2">
            <a:avLst>
              <a:gd name="adj1" fmla="val 37500"/>
              <a:gd name="adj2" fmla="val 107694"/>
              <a:gd name="adj3" fmla="val 37500"/>
              <a:gd name="adj4" fmla="val 111056"/>
              <a:gd name="adj5" fmla="val 493028"/>
              <a:gd name="adj6" fmla="val 1233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Numbers 11:35</a:t>
            </a:r>
          </a:p>
        </p:txBody>
      </p:sp>
      <p:sp>
        <p:nvSpPr>
          <p:cNvPr id="18440" name="AutoShape 8">
            <a:extLst>
              <a:ext uri="{FF2B5EF4-FFF2-40B4-BE49-F238E27FC236}">
                <a16:creationId xmlns:a16="http://schemas.microsoft.com/office/drawing/2014/main" id="{0ED93910-B0AB-4F95-8DBA-DAD3CA406605}"/>
              </a:ext>
            </a:extLst>
          </p:cNvPr>
          <p:cNvSpPr>
            <a:spLocks/>
          </p:cNvSpPr>
          <p:nvPr/>
        </p:nvSpPr>
        <p:spPr bwMode="auto">
          <a:xfrm>
            <a:off x="6934200" y="3810000"/>
            <a:ext cx="1447800" cy="457200"/>
          </a:xfrm>
          <a:prstGeom prst="borderCallout2">
            <a:avLst>
              <a:gd name="adj1" fmla="val 25000"/>
              <a:gd name="adj2" fmla="val -5264"/>
              <a:gd name="adj3" fmla="val 25000"/>
              <a:gd name="adj4" fmla="val -15352"/>
              <a:gd name="adj5" fmla="val -73611"/>
              <a:gd name="adj6" fmla="val -517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Spies sent into the land. Numbers 13</a:t>
            </a:r>
          </a:p>
        </p:txBody>
      </p:sp>
      <p:sp>
        <p:nvSpPr>
          <p:cNvPr id="18441" name="AutoShape 9">
            <a:extLst>
              <a:ext uri="{FF2B5EF4-FFF2-40B4-BE49-F238E27FC236}">
                <a16:creationId xmlns:a16="http://schemas.microsoft.com/office/drawing/2014/main" id="{2B23E660-87CB-4222-ABA5-CD165DBE44E7}"/>
              </a:ext>
            </a:extLst>
          </p:cNvPr>
          <p:cNvSpPr>
            <a:spLocks/>
          </p:cNvSpPr>
          <p:nvPr/>
        </p:nvSpPr>
        <p:spPr bwMode="auto">
          <a:xfrm>
            <a:off x="3581400" y="2787650"/>
            <a:ext cx="1981200" cy="609601"/>
          </a:xfrm>
          <a:prstGeom prst="borderCallout2">
            <a:avLst>
              <a:gd name="adj1" fmla="val 14486"/>
              <a:gd name="adj2" fmla="val 105556"/>
              <a:gd name="adj3" fmla="val 14486"/>
              <a:gd name="adj4" fmla="val 112847"/>
              <a:gd name="adj5" fmla="val 98575"/>
              <a:gd name="adj6" fmla="val 1253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WANDERING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Remained here for 38 years. (Deuteronomy 1:46; 2:14)</a:t>
            </a:r>
          </a:p>
        </p:txBody>
      </p:sp>
      <p:sp>
        <p:nvSpPr>
          <p:cNvPr id="18442" name="AutoShape 10">
            <a:extLst>
              <a:ext uri="{FF2B5EF4-FFF2-40B4-BE49-F238E27FC236}">
                <a16:creationId xmlns:a16="http://schemas.microsoft.com/office/drawing/2014/main" id="{02066E3F-3E02-443C-B9B7-B61EE79F77F7}"/>
              </a:ext>
            </a:extLst>
          </p:cNvPr>
          <p:cNvSpPr>
            <a:spLocks/>
          </p:cNvSpPr>
          <p:nvPr/>
        </p:nvSpPr>
        <p:spPr bwMode="auto">
          <a:xfrm>
            <a:off x="1143000" y="457200"/>
            <a:ext cx="3733800" cy="1752600"/>
          </a:xfrm>
          <a:prstGeom prst="borderCallout2">
            <a:avLst>
              <a:gd name="adj1" fmla="val 6523"/>
              <a:gd name="adj2" fmla="val 102324"/>
              <a:gd name="adj3" fmla="val 6523"/>
              <a:gd name="adj4" fmla="val 109981"/>
              <a:gd name="adj5" fmla="val 168754"/>
              <a:gd name="adj6" fmla="val 1317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ISRAEL’S SINS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Korah’s rebellion. Numbers 16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Murmuring/Plague. Numbers 16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Moses &amp; Aaron sin. Numbers 20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Fiery Serpents. Numbers 21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Fornication. Numbers 25</a:t>
            </a:r>
          </a:p>
        </p:txBody>
      </p:sp>
      <p:sp>
        <p:nvSpPr>
          <p:cNvPr id="18443" name="AutoShape 11">
            <a:extLst>
              <a:ext uri="{FF2B5EF4-FFF2-40B4-BE49-F238E27FC236}">
                <a16:creationId xmlns:a16="http://schemas.microsoft.com/office/drawing/2014/main" id="{4F9035E7-1BEB-4363-9AF7-F0424C85B03C}"/>
              </a:ext>
            </a:extLst>
          </p:cNvPr>
          <p:cNvSpPr>
            <a:spLocks/>
          </p:cNvSpPr>
          <p:nvPr/>
        </p:nvSpPr>
        <p:spPr bwMode="auto">
          <a:xfrm>
            <a:off x="5029200" y="1089017"/>
            <a:ext cx="1371600" cy="457200"/>
          </a:xfrm>
          <a:prstGeom prst="borderCallout2">
            <a:avLst>
              <a:gd name="adj1" fmla="val 25000"/>
              <a:gd name="adj2" fmla="val 105556"/>
              <a:gd name="adj3" fmla="val 72423"/>
              <a:gd name="adj4" fmla="val 110143"/>
              <a:gd name="adj5" fmla="val 505054"/>
              <a:gd name="adj6" fmla="val 782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Encampments. Numbers 33</a:t>
            </a:r>
          </a:p>
        </p:txBody>
      </p:sp>
      <p:sp>
        <p:nvSpPr>
          <p:cNvPr id="18444" name="AutoShape 12">
            <a:extLst>
              <a:ext uri="{FF2B5EF4-FFF2-40B4-BE49-F238E27FC236}">
                <a16:creationId xmlns:a16="http://schemas.microsoft.com/office/drawing/2014/main" id="{31FB3E0C-7674-4C3F-8F6D-1BCD3188222F}"/>
              </a:ext>
            </a:extLst>
          </p:cNvPr>
          <p:cNvSpPr>
            <a:spLocks/>
          </p:cNvSpPr>
          <p:nvPr/>
        </p:nvSpPr>
        <p:spPr bwMode="auto">
          <a:xfrm>
            <a:off x="7391400" y="2971800"/>
            <a:ext cx="1447800" cy="457200"/>
          </a:xfrm>
          <a:prstGeom prst="borderCallout2">
            <a:avLst>
              <a:gd name="adj1" fmla="val 25000"/>
              <a:gd name="adj2" fmla="val -6250"/>
              <a:gd name="adj3" fmla="val 25000"/>
              <a:gd name="adj4" fmla="val -23306"/>
              <a:gd name="adj5" fmla="val 77473"/>
              <a:gd name="adj6" fmla="val -726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Mount Hor (Numbers 20:22)</a:t>
            </a:r>
          </a:p>
        </p:txBody>
      </p:sp>
      <p:sp>
        <p:nvSpPr>
          <p:cNvPr id="18445" name="AutoShape 13">
            <a:extLst>
              <a:ext uri="{FF2B5EF4-FFF2-40B4-BE49-F238E27FC236}">
                <a16:creationId xmlns:a16="http://schemas.microsoft.com/office/drawing/2014/main" id="{57F684F4-01F7-4AB1-9456-C86F525396F9}"/>
              </a:ext>
            </a:extLst>
          </p:cNvPr>
          <p:cNvSpPr>
            <a:spLocks/>
          </p:cNvSpPr>
          <p:nvPr/>
        </p:nvSpPr>
        <p:spPr bwMode="auto">
          <a:xfrm>
            <a:off x="7696200" y="4648200"/>
            <a:ext cx="1295400" cy="304800"/>
          </a:xfrm>
          <a:prstGeom prst="borderCallout2">
            <a:avLst>
              <a:gd name="adj1" fmla="val 37500"/>
              <a:gd name="adj2" fmla="val -7144"/>
              <a:gd name="adj3" fmla="val 37500"/>
              <a:gd name="adj4" fmla="val -20236"/>
              <a:gd name="adj5" fmla="val -55699"/>
              <a:gd name="adj6" fmla="val -5431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Numbers 33:35</a:t>
            </a:r>
          </a:p>
        </p:txBody>
      </p:sp>
      <p:sp>
        <p:nvSpPr>
          <p:cNvPr id="18446" name="AutoShape 14">
            <a:extLst>
              <a:ext uri="{FF2B5EF4-FFF2-40B4-BE49-F238E27FC236}">
                <a16:creationId xmlns:a16="http://schemas.microsoft.com/office/drawing/2014/main" id="{E184A3AA-C925-4977-A4F5-B031398445E1}"/>
              </a:ext>
            </a:extLst>
          </p:cNvPr>
          <p:cNvSpPr>
            <a:spLocks/>
          </p:cNvSpPr>
          <p:nvPr/>
        </p:nvSpPr>
        <p:spPr bwMode="auto">
          <a:xfrm>
            <a:off x="3886200" y="2057400"/>
            <a:ext cx="1981200" cy="609600"/>
          </a:xfrm>
          <a:prstGeom prst="borderCallout2">
            <a:avLst>
              <a:gd name="adj1" fmla="val 18750"/>
              <a:gd name="adj2" fmla="val 104764"/>
              <a:gd name="adj3" fmla="val 18750"/>
              <a:gd name="adj4" fmla="val 136407"/>
              <a:gd name="adj5" fmla="val 125621"/>
              <a:gd name="adj6" fmla="val 21794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Moses’ speeches in plains of Moab. (Deuteronomy 31:15-29)</a:t>
            </a:r>
          </a:p>
        </p:txBody>
      </p:sp>
      <p:sp>
        <p:nvSpPr>
          <p:cNvPr id="18447" name="AutoShape 15">
            <a:extLst>
              <a:ext uri="{FF2B5EF4-FFF2-40B4-BE49-F238E27FC236}">
                <a16:creationId xmlns:a16="http://schemas.microsoft.com/office/drawing/2014/main" id="{D15A2DC0-08E6-4E21-9F8A-CC3565F0920D}"/>
              </a:ext>
            </a:extLst>
          </p:cNvPr>
          <p:cNvSpPr>
            <a:spLocks/>
          </p:cNvSpPr>
          <p:nvPr/>
        </p:nvSpPr>
        <p:spPr bwMode="auto">
          <a:xfrm>
            <a:off x="6857999" y="617538"/>
            <a:ext cx="1420305" cy="457200"/>
          </a:xfrm>
          <a:prstGeom prst="borderCallout2">
            <a:avLst>
              <a:gd name="adj1" fmla="val 18750"/>
              <a:gd name="adj2" fmla="val 108333"/>
              <a:gd name="adj3" fmla="val 18750"/>
              <a:gd name="adj4" fmla="val 113194"/>
              <a:gd name="adj5" fmla="val 361877"/>
              <a:gd name="adj6" fmla="val 904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Death of Moses Deuteronomy 34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/>
      <p:bldP spid="18437" grpId="1" animBg="1"/>
      <p:bldP spid="18438" grpId="0" animBg="1"/>
      <p:bldP spid="18438" grpId="1" animBg="1"/>
      <p:bldP spid="18439" grpId="0" animBg="1"/>
      <p:bldP spid="18439" grpId="1" animBg="1"/>
      <p:bldP spid="18440" grpId="0" animBg="1"/>
      <p:bldP spid="18440" grpId="1" animBg="1"/>
      <p:bldP spid="18441" grpId="0" animBg="1"/>
      <p:bldP spid="18441" grpId="1" animBg="1"/>
      <p:bldP spid="18442" grpId="0" animBg="1"/>
      <p:bldP spid="18442" grpId="1" animBg="1"/>
      <p:bldP spid="18443" grpId="0" animBg="1"/>
      <p:bldP spid="18443" grpId="1" animBg="1"/>
      <p:bldP spid="18444" grpId="0" animBg="1"/>
      <p:bldP spid="18444" grpId="1" animBg="1"/>
      <p:bldP spid="18445" grpId="0" animBg="1"/>
      <p:bldP spid="18445" grpId="1" animBg="1"/>
      <p:bldP spid="18446" grpId="0" animBg="1"/>
      <p:bldP spid="18446" grpId="1" animBg="1"/>
      <p:bldP spid="18447" grpId="0" animBg="1"/>
      <p:bldP spid="1844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1254" y="1437958"/>
            <a:ext cx="8820346" cy="4339650"/>
          </a:xfr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300" b="1" dirty="0">
                <a:solidFill>
                  <a:srgbClr val="FF0000"/>
                </a:solidFill>
              </a:rPr>
              <a:t>Jesus Taught The People.</a:t>
            </a:r>
          </a:p>
          <a:p>
            <a:r>
              <a:rPr lang="en-US" dirty="0"/>
              <a:t>The Pharisees and Herodians asked a question about tribute to Caesar.</a:t>
            </a:r>
          </a:p>
          <a:p>
            <a:r>
              <a:rPr lang="en-US" dirty="0"/>
              <a:t>The Sadducees asked a question regarding the resurrection.</a:t>
            </a:r>
          </a:p>
          <a:p>
            <a:r>
              <a:rPr lang="en-US" dirty="0"/>
              <a:t>A Lawyer (scribe) asked a question about the great commandment.</a:t>
            </a:r>
          </a:p>
          <a:p>
            <a:r>
              <a:rPr lang="en-US" dirty="0"/>
              <a:t>Jesus asked the Pharisees a question regarding the son of David.</a:t>
            </a:r>
          </a:p>
          <a:p>
            <a:r>
              <a:rPr lang="en-US" dirty="0"/>
              <a:t>Jesus pronounced 7 woes against the scribes and Pharisees.</a:t>
            </a:r>
          </a:p>
          <a:p>
            <a:r>
              <a:rPr lang="en-US" dirty="0"/>
              <a:t>Jesus observed a widow casting two mites into the temple treasury.</a:t>
            </a:r>
          </a:p>
          <a:p>
            <a:r>
              <a:rPr lang="en-US" dirty="0"/>
              <a:t>Jesus discussed with His disciples the destruction of Jerusalem and His second coming.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7519" y="154394"/>
            <a:ext cx="7848600" cy="1369606"/>
          </a:xfr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Setting – Tuesday, A Day Of Controversy</a:t>
            </a:r>
            <a:r>
              <a:rPr lang="en-US" sz="4000" dirty="0">
                <a:solidFill>
                  <a:schemeClr val="tx1"/>
                </a:solidFill>
              </a:rPr>
              <a:t> (Matthew 21:18-26:16)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20478488">
            <a:off x="194718" y="2909960"/>
            <a:ext cx="8780114" cy="2062103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Matthew 22:46</a:t>
            </a:r>
            <a:r>
              <a:rPr kumimoji="0" lang="en-US" sz="32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“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And no one was able to answer him a word, neither durst any man from that day forth ask him any more questions</a:t>
            </a:r>
            <a:r>
              <a:rPr kumimoji="0" lang="en-US" sz="32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.”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EFBEA7F7-22A5-4179-8F55-E0982FB5E1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663585"/>
            <a:ext cx="7772400" cy="754053"/>
          </a:xfr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Setting – Mark 12:28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FBE06686-EAF4-4244-98A0-26D6B623B54D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437613" y="1417638"/>
            <a:ext cx="8315960" cy="4924425"/>
          </a:xfr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3200" b="0" i="0" u="sng" strike="noStrike" baseline="0" dirty="0"/>
              <a:t>The purpose of the scribe’s question was to try Jesus</a:t>
            </a:r>
            <a:r>
              <a:rPr lang="en-US" sz="3200" b="0" i="0" u="none" strike="noStrike" baseline="0" dirty="0"/>
              <a:t>.</a:t>
            </a:r>
          </a:p>
          <a:p>
            <a:pPr lvl="1">
              <a:defRPr/>
            </a:pPr>
            <a:r>
              <a:rPr lang="en-US" sz="2800" b="1" dirty="0"/>
              <a:t>Matthew 22:35-36</a:t>
            </a:r>
            <a:r>
              <a:rPr lang="en-US" sz="2800" dirty="0"/>
              <a:t>, </a:t>
            </a:r>
            <a:r>
              <a:rPr lang="en-US" sz="2800" i="1" dirty="0"/>
              <a:t>“</a:t>
            </a:r>
            <a:r>
              <a:rPr lang="en-US" sz="2800" b="1" i="1" dirty="0"/>
              <a:t>And one of them, </a:t>
            </a:r>
            <a:r>
              <a:rPr lang="en-US" sz="2800" b="1" i="1" u="sng" dirty="0"/>
              <a:t>a lawyer</a:t>
            </a:r>
            <a:r>
              <a:rPr lang="en-US" sz="2800" b="1" i="1" dirty="0"/>
              <a:t>, asked him a question, </a:t>
            </a:r>
            <a:r>
              <a:rPr lang="en-US" sz="3200" b="1" i="1" dirty="0">
                <a:solidFill>
                  <a:srgbClr val="FF0000"/>
                </a:solidFill>
              </a:rPr>
              <a:t>trying him</a:t>
            </a:r>
            <a:r>
              <a:rPr lang="en-US" sz="2800" b="1" i="1" dirty="0"/>
              <a:t>: Teacher, which is the great commandment in the law?</a:t>
            </a:r>
            <a:r>
              <a:rPr lang="en-US" sz="2800" i="1" dirty="0"/>
              <a:t>”</a:t>
            </a:r>
          </a:p>
          <a:p>
            <a:pPr lvl="2">
              <a:defRPr/>
            </a:pPr>
            <a:r>
              <a:rPr lang="en-US" sz="2400" dirty="0"/>
              <a:t>NOTE: Mark does not record this as a question to trap Jesus and by so doing may be singling out the scribe who asked the question in sincerity, a contrast to the group as a whole (see verse 34).</a:t>
            </a:r>
          </a:p>
          <a:p>
            <a:pPr lvl="1">
              <a:defRPr/>
            </a:pPr>
            <a:r>
              <a:rPr lang="en-US" sz="2800" b="1" dirty="0"/>
              <a:t>Mark 12:28</a:t>
            </a:r>
            <a:r>
              <a:rPr lang="en-US" sz="2800" dirty="0"/>
              <a:t>, </a:t>
            </a:r>
            <a:r>
              <a:rPr lang="en-US" sz="2800" i="1" dirty="0"/>
              <a:t>“</a:t>
            </a:r>
            <a:r>
              <a:rPr lang="en-US" sz="2800" b="1" i="1" dirty="0"/>
              <a:t>Having heard them reasoning</a:t>
            </a:r>
            <a:r>
              <a:rPr lang="en-US" sz="2800" i="1" dirty="0"/>
              <a:t>” </a:t>
            </a:r>
            <a:r>
              <a:rPr lang="en-US" sz="2800" b="1" i="1" dirty="0"/>
              <a:t>(KJV)</a:t>
            </a:r>
            <a:r>
              <a:rPr lang="en-US" sz="2800" i="1" dirty="0"/>
              <a:t> “</a:t>
            </a:r>
            <a:r>
              <a:rPr lang="en-US" sz="2800" b="1" i="1" dirty="0"/>
              <a:t>arguing</a:t>
            </a:r>
            <a:r>
              <a:rPr lang="en-US" sz="2800" i="1" dirty="0"/>
              <a:t>” </a:t>
            </a:r>
            <a:r>
              <a:rPr lang="en-US" sz="2800" b="1" i="1" dirty="0"/>
              <a:t>(NASV)</a:t>
            </a:r>
            <a:r>
              <a:rPr lang="en-US" sz="2800" i="1" dirty="0"/>
              <a:t> “</a:t>
            </a:r>
            <a:r>
              <a:rPr lang="en-US" sz="2800" b="1" i="1" dirty="0"/>
              <a:t>debating</a:t>
            </a:r>
            <a:r>
              <a:rPr lang="en-US" sz="2800" i="1" dirty="0"/>
              <a:t>”</a:t>
            </a:r>
            <a:r>
              <a:rPr lang="en-US" sz="2800" b="1" i="1" dirty="0"/>
              <a:t>(NIV) </a:t>
            </a:r>
            <a:r>
              <a:rPr lang="en-US" sz="2800" dirty="0"/>
              <a:t>together refers to the previous discussions involving the Herodians, Pharisees, and the Sadducees.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EFBEA7F7-22A5-4179-8F55-E0982FB5E1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663585"/>
            <a:ext cx="7772400" cy="754053"/>
          </a:xfr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Setting – Mark 12:28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FBE06686-EAF4-4244-98A0-26D6B623B54D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456467" y="1417638"/>
            <a:ext cx="8239760" cy="2605842"/>
          </a:xfr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u="sng" dirty="0"/>
              <a:t>This man was a scribe</a:t>
            </a:r>
            <a:r>
              <a:rPr lang="en-US" sz="3200" dirty="0"/>
              <a:t>.</a:t>
            </a:r>
            <a:br>
              <a:rPr lang="en-US" sz="3200" dirty="0"/>
            </a:br>
            <a:r>
              <a:rPr lang="en-US" sz="3200" b="0" i="0" u="none" strike="noStrike" baseline="0" dirty="0"/>
              <a:t>Even though he came with an ulterior motive, he left with a great compliment from the Lord.</a:t>
            </a:r>
          </a:p>
          <a:p>
            <a:pPr lvl="1">
              <a:defRPr/>
            </a:pPr>
            <a:r>
              <a:rPr lang="en-US" sz="3000" b="1" u="none" strike="noStrike" baseline="0" dirty="0"/>
              <a:t>Mark 12:34</a:t>
            </a:r>
            <a:r>
              <a:rPr lang="en-US" sz="3000" u="none" strike="noStrike" baseline="0" dirty="0"/>
              <a:t>, </a:t>
            </a:r>
            <a:r>
              <a:rPr lang="en-US" sz="3000" i="1" u="none" strike="noStrike" baseline="0" dirty="0"/>
              <a:t>“</a:t>
            </a:r>
            <a:r>
              <a:rPr lang="en-US" sz="3000" b="1" i="1" u="none" strike="noStrike" baseline="0" dirty="0"/>
              <a:t>Thou art </a:t>
            </a:r>
            <a:r>
              <a:rPr lang="en-US" sz="3200" b="1" i="1" u="none" strike="noStrike" baseline="0" dirty="0">
                <a:solidFill>
                  <a:srgbClr val="FF0000"/>
                </a:solidFill>
              </a:rPr>
              <a:t>not far from the kingdom</a:t>
            </a:r>
            <a:r>
              <a:rPr lang="en-US" sz="3200" b="1" i="1" u="none" strike="noStrike" baseline="0" dirty="0"/>
              <a:t> </a:t>
            </a:r>
            <a:r>
              <a:rPr lang="en-US" sz="3000" b="1" i="1" u="none" strike="noStrike" baseline="0" dirty="0"/>
              <a:t>of God.</a:t>
            </a:r>
            <a:r>
              <a:rPr lang="en-US" sz="3000" i="1" u="none" strike="noStrike" baseline="0" dirty="0"/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2331351990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63585"/>
            <a:ext cx="7772400" cy="754053"/>
          </a:xfr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Setting – Mark 12:28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66946" y="1447800"/>
            <a:ext cx="7848600" cy="5410200"/>
          </a:xfrm>
        </p:spPr>
        <p:txBody>
          <a:bodyPr wrap="square">
            <a:spAutoFit/>
          </a:bodyPr>
          <a:lstStyle/>
          <a:p>
            <a:r>
              <a:rPr lang="en-US" b="1" i="1" dirty="0">
                <a:effectLst/>
              </a:rPr>
              <a:t>“And knowing that he had answered them well,” asked … What commandment out of 613 is the first of all?</a:t>
            </a:r>
            <a:r>
              <a:rPr lang="en-US" b="1" dirty="0">
                <a:effectLst/>
              </a:rPr>
              <a:t> Mark 12:28ff</a:t>
            </a:r>
          </a:p>
          <a:p>
            <a:pPr lvl="1"/>
            <a:r>
              <a:rPr lang="en-US" sz="2600" b="1" dirty="0">
                <a:effectLst/>
              </a:rPr>
              <a:t>cf. Deuteronomy 6:4-5; Leviticus 19:18</a:t>
            </a:r>
          </a:p>
          <a:p>
            <a:r>
              <a:rPr lang="en-US" b="1" i="1" dirty="0">
                <a:effectLst/>
              </a:rPr>
              <a:t>“</a:t>
            </a:r>
            <a:r>
              <a:rPr lang="en-US" sz="2800" b="1" i="1" dirty="0">
                <a:effectLst/>
              </a:rPr>
              <a:t>Jesus answered</a:t>
            </a:r>
            <a:r>
              <a:rPr lang="en-US" sz="2800" i="1" dirty="0">
                <a:effectLst/>
              </a:rPr>
              <a:t>,</a:t>
            </a:r>
            <a:br>
              <a:rPr lang="en-US" sz="2800" b="1" i="1" dirty="0">
                <a:effectLst/>
              </a:rPr>
            </a:br>
            <a:r>
              <a:rPr lang="en-US" sz="2800" b="1" i="1" u="sng" dirty="0">
                <a:solidFill>
                  <a:srgbClr val="FF0000"/>
                </a:solidFill>
                <a:effectLst/>
              </a:rPr>
              <a:t>The first is</a:t>
            </a:r>
            <a:r>
              <a:rPr lang="en-US" sz="2800" i="1" dirty="0">
                <a:effectLst/>
              </a:rPr>
              <a:t>, </a:t>
            </a:r>
            <a:r>
              <a:rPr lang="en-US" sz="2800" b="1" i="1" dirty="0">
                <a:effectLst/>
              </a:rPr>
              <a:t>Hear</a:t>
            </a:r>
            <a:r>
              <a:rPr lang="en-US" sz="2800" i="1" dirty="0">
                <a:effectLst/>
              </a:rPr>
              <a:t>, </a:t>
            </a:r>
            <a:r>
              <a:rPr lang="en-US" sz="2800" b="1" i="1" dirty="0">
                <a:effectLst/>
              </a:rPr>
              <a:t>O Israel</a:t>
            </a:r>
            <a:r>
              <a:rPr lang="en-US" sz="2800" i="1" dirty="0">
                <a:effectLst/>
              </a:rPr>
              <a:t>;</a:t>
            </a:r>
            <a:r>
              <a:rPr lang="en-US" sz="2800" b="1" i="1" dirty="0">
                <a:effectLst/>
              </a:rPr>
              <a:t> The Lord our God</a:t>
            </a:r>
            <a:r>
              <a:rPr lang="en-US" sz="2800" i="1" dirty="0">
                <a:effectLst/>
              </a:rPr>
              <a:t>, </a:t>
            </a:r>
            <a:r>
              <a:rPr lang="en-US" sz="2800" b="1" i="1" dirty="0">
                <a:effectLst/>
              </a:rPr>
              <a:t>the Lord is one</a:t>
            </a:r>
            <a:r>
              <a:rPr lang="en-US" sz="2800" i="1" dirty="0">
                <a:effectLst/>
              </a:rPr>
              <a:t>: </a:t>
            </a:r>
            <a:r>
              <a:rPr lang="en-US" sz="2800" b="1" i="1" dirty="0">
                <a:effectLst/>
              </a:rPr>
              <a:t>and thou shalt love the Lord thy God with all thy heart</a:t>
            </a:r>
            <a:r>
              <a:rPr lang="en-US" sz="2800" i="1" dirty="0">
                <a:effectLst/>
              </a:rPr>
              <a:t>, </a:t>
            </a:r>
            <a:r>
              <a:rPr lang="en-US" sz="2800" b="1" i="1" dirty="0">
                <a:effectLst/>
              </a:rPr>
              <a:t>and with all thy soul</a:t>
            </a:r>
            <a:r>
              <a:rPr lang="en-US" sz="2800" i="1" dirty="0">
                <a:effectLst/>
              </a:rPr>
              <a:t>, </a:t>
            </a:r>
            <a:r>
              <a:rPr lang="en-US" sz="2800" b="1" i="1" dirty="0">
                <a:effectLst/>
              </a:rPr>
              <a:t>and with all thy mind</a:t>
            </a:r>
            <a:r>
              <a:rPr lang="en-US" sz="2800" i="1" dirty="0">
                <a:effectLst/>
              </a:rPr>
              <a:t>, </a:t>
            </a:r>
            <a:r>
              <a:rPr lang="en-US" sz="2800" b="1" i="1" dirty="0">
                <a:effectLst/>
              </a:rPr>
              <a:t>and with all thy strength</a:t>
            </a:r>
            <a:r>
              <a:rPr lang="en-US" sz="2800" i="1" dirty="0">
                <a:effectLst/>
              </a:rPr>
              <a:t>.</a:t>
            </a:r>
            <a:br>
              <a:rPr lang="en-US" sz="2800" b="1" i="1" dirty="0">
                <a:effectLst/>
              </a:rPr>
            </a:br>
            <a:r>
              <a:rPr lang="en-US" sz="2800" b="1" i="1" u="sng" dirty="0">
                <a:solidFill>
                  <a:srgbClr val="FF0000"/>
                </a:solidFill>
                <a:effectLst/>
              </a:rPr>
              <a:t>The second is this</a:t>
            </a:r>
            <a:r>
              <a:rPr lang="en-US" sz="2800" i="1" dirty="0">
                <a:effectLst/>
              </a:rPr>
              <a:t>, </a:t>
            </a:r>
            <a:r>
              <a:rPr lang="en-US" sz="2800" b="1" i="1" dirty="0">
                <a:effectLst/>
              </a:rPr>
              <a:t>Thou shalt love thy neighbor as thyself</a:t>
            </a:r>
            <a:r>
              <a:rPr lang="en-US" sz="2800" i="1" dirty="0">
                <a:effectLst/>
              </a:rPr>
              <a:t>. </a:t>
            </a:r>
            <a:r>
              <a:rPr lang="en-US" sz="2800" b="1" i="1" dirty="0">
                <a:effectLst/>
              </a:rPr>
              <a:t>There is none other commandment greater than these</a:t>
            </a:r>
            <a:r>
              <a:rPr lang="en-US" sz="2800" i="1" dirty="0">
                <a:effectLst/>
              </a:rPr>
              <a:t>.”</a:t>
            </a:r>
            <a:endParaRPr lang="en-US" i="1" dirty="0">
              <a:effectLst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056589"/>
            <a:ext cx="4170958" cy="2123658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</a:rPr>
              <a:t>Mark 12:28-34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" y="3159927"/>
            <a:ext cx="4296283" cy="3693319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b="1" i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</a:t>
            </a:r>
            <a:r>
              <a:rPr lang="en-US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 Israel: The Lord our God, the Lord is one! You shall love the Lord your God with all your heart, with all your soul, and with all your strength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(Deuteronomy 6:4-5).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Shema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/>
              <a:t>recited daily at the morning and evening services from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Hebrew verb </a:t>
            </a:r>
            <a:r>
              <a:rPr lang="en-US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“To hear.”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Shema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Deuteronomy 6:4-9; Deuteronomy 11:13-21;</a:t>
            </a:r>
            <a:b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Numbers 15:37-41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Shema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contained in Phylacteries (Matthew 23:5).</a:t>
            </a:r>
          </a:p>
        </p:txBody>
      </p:sp>
      <p:grpSp>
        <p:nvGrpSpPr>
          <p:cNvPr id="2" name="Group 8"/>
          <p:cNvGrpSpPr/>
          <p:nvPr/>
        </p:nvGrpSpPr>
        <p:grpSpPr>
          <a:xfrm>
            <a:off x="6713693" y="457203"/>
            <a:ext cx="2354107" cy="626625"/>
            <a:chOff x="8664250" y="457200"/>
            <a:chExt cx="3131046" cy="626625"/>
          </a:xfrm>
        </p:grpSpPr>
        <p:sp>
          <p:nvSpPr>
            <p:cNvPr id="5" name="Rectangle 4"/>
            <p:cNvSpPr/>
            <p:nvPr/>
          </p:nvSpPr>
          <p:spPr>
            <a:xfrm>
              <a:off x="8664250" y="457200"/>
              <a:ext cx="3131046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spc="300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ysClr val="windowText" lastClr="000000"/>
                  </a:solidFill>
                  <a:latin typeface="Calibri"/>
                </a:rPr>
                <a:t>Phylactery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>
              <a:off x="9128919" y="1083825"/>
              <a:ext cx="2085897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2606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447800"/>
            <a:ext cx="4170958" cy="2123658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</a:rPr>
              <a:t>Mark 12:28-34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0"/>
            <a:ext cx="4296283" cy="3170099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And the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scribe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said unto him, Of a truth, Teacher, thou hast well said that he is one; and there is none other but he: and to love him with all the heart, and with all the understanding, and with all the strength, and to love his neighbor as himself, </a:t>
            </a:r>
            <a:r>
              <a:rPr lang="en-US" sz="20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is much more than all whole </a:t>
            </a:r>
            <a:r>
              <a:rPr lang="en-US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burnt-offerings and sacrifices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6713693" y="457203"/>
            <a:ext cx="2354107" cy="626625"/>
            <a:chOff x="8664250" y="457200"/>
            <a:chExt cx="3131046" cy="626625"/>
          </a:xfrm>
        </p:grpSpPr>
        <p:sp>
          <p:nvSpPr>
            <p:cNvPr id="5" name="Rectangle 4"/>
            <p:cNvSpPr/>
            <p:nvPr/>
          </p:nvSpPr>
          <p:spPr>
            <a:xfrm>
              <a:off x="8664250" y="457200"/>
              <a:ext cx="3131046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spc="300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ysClr val="windowText" lastClr="000000"/>
                  </a:solidFill>
                  <a:latin typeface="Calibri"/>
                </a:rPr>
                <a:t>Phylactery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>
              <a:off x="9128919" y="1083825"/>
              <a:ext cx="2085897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2606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981200"/>
            <a:ext cx="4170958" cy="2123658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6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</a:rPr>
              <a:t>Mark 12:28-34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995678"/>
            <a:ext cx="4296283" cy="1969770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when Jesus saw that he answered discreetly, he said unto him, </a:t>
            </a:r>
            <a:r>
              <a:rPr lang="en-US" sz="24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Thou art not far from the kingdom of God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Not said to anybody else!</a:t>
            </a:r>
          </a:p>
        </p:txBody>
      </p:sp>
      <p:grpSp>
        <p:nvGrpSpPr>
          <p:cNvPr id="2" name="Group 8"/>
          <p:cNvGrpSpPr/>
          <p:nvPr/>
        </p:nvGrpSpPr>
        <p:grpSpPr>
          <a:xfrm>
            <a:off x="6713693" y="457203"/>
            <a:ext cx="2354107" cy="626625"/>
            <a:chOff x="8664250" y="457200"/>
            <a:chExt cx="3131046" cy="626625"/>
          </a:xfrm>
        </p:grpSpPr>
        <p:sp>
          <p:nvSpPr>
            <p:cNvPr id="5" name="Rectangle 4"/>
            <p:cNvSpPr/>
            <p:nvPr/>
          </p:nvSpPr>
          <p:spPr>
            <a:xfrm>
              <a:off x="8664250" y="457200"/>
              <a:ext cx="3131046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spc="300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ysClr val="windowText" lastClr="000000"/>
                  </a:solidFill>
                  <a:latin typeface="Calibri"/>
                </a:rPr>
                <a:t>Phylactery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>
              <a:off x="9128919" y="1083825"/>
              <a:ext cx="2085897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2606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0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0" id="{E0FC6C04-592A-499C-AE63-280780F21E25}" vid="{8CEEE961-FC67-475F-A135-5958AF2CF483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Theme10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0" id="{E0FC6C04-592A-499C-AE63-280780F21E25}" vid="{8CEEE961-FC67-475F-A135-5958AF2CF483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7734</TotalTime>
  <Words>1118</Words>
  <Application>Microsoft Office PowerPoint</Application>
  <PresentationFormat>On-screen Show (4:3)</PresentationFormat>
  <Paragraphs>106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Calibri</vt:lpstr>
      <vt:lpstr>Franklin Gothic Book</vt:lpstr>
      <vt:lpstr>Garamond</vt:lpstr>
      <vt:lpstr>Harrington</vt:lpstr>
      <vt:lpstr>Perpetua</vt:lpstr>
      <vt:lpstr>Wingdings</vt:lpstr>
      <vt:lpstr>Wingdings 2</vt:lpstr>
      <vt:lpstr>Office Theme</vt:lpstr>
      <vt:lpstr>Theme10</vt:lpstr>
      <vt:lpstr>1_Default Design</vt:lpstr>
      <vt:lpstr>1_Theme10</vt:lpstr>
      <vt:lpstr>Borderland Of The Kingdom Mark 12:28-34</vt:lpstr>
      <vt:lpstr>PowerPoint Presentation</vt:lpstr>
      <vt:lpstr>Setting – Tuesday, A Day Of Controversy (Matthew 21:18-26:16)</vt:lpstr>
      <vt:lpstr>Setting – Mark 12:28</vt:lpstr>
      <vt:lpstr>Setting – Mark 12:28</vt:lpstr>
      <vt:lpstr>Setting – Mark 12:28</vt:lpstr>
      <vt:lpstr>PowerPoint Presentation</vt:lpstr>
      <vt:lpstr>PowerPoint Presentation</vt:lpstr>
      <vt:lpstr>PowerPoint Presentation</vt:lpstr>
      <vt:lpstr>Fact Of The Borderland</vt:lpstr>
      <vt:lpstr>Fact Of The Borderland</vt:lpstr>
      <vt:lpstr>What Brought This Man Near?</vt:lpstr>
      <vt:lpstr>Meaning Of The Borderland</vt:lpstr>
      <vt:lpstr>Meaning Of The Borderland</vt:lpstr>
      <vt:lpstr>Tragedy Of The Borderland</vt:lpstr>
      <vt:lpstr>Tragedy Of The Borderland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Borderland Of The Kingdom (4)</dc:title>
  <dc:creator>Micky D. Galloway</dc:creator>
  <cp:lastModifiedBy>Richard Lidh</cp:lastModifiedBy>
  <cp:revision>51</cp:revision>
  <cp:lastPrinted>2021-11-14T00:41:31Z</cp:lastPrinted>
  <dcterms:created xsi:type="dcterms:W3CDTF">2008-01-27T17:02:53Z</dcterms:created>
  <dcterms:modified xsi:type="dcterms:W3CDTF">2021-11-14T00:41:35Z</dcterms:modified>
</cp:coreProperties>
</file>